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59" r:id="rId6"/>
    <p:sldId id="267" r:id="rId7"/>
    <p:sldId id="262" r:id="rId8"/>
    <p:sldId id="263" r:id="rId9"/>
    <p:sldId id="268"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24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GB"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21/10/2015</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21/10/2015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21/10/2015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21/10/2015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21/10/2015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21/10/2015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21/10/2015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21/10/2015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GB"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21/10/2015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21/10/2015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21/10/2015</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b="1" dirty="0" smtClean="0"/>
              <a:t>Key development from 1960s onwards that have shaped the present day travel and tourism sector. </a:t>
            </a:r>
            <a:endParaRPr lang="en-US" sz="3000" b="1" dirty="0"/>
          </a:p>
        </p:txBody>
      </p:sp>
      <p:sp>
        <p:nvSpPr>
          <p:cNvPr id="3" name="Subtitle 2"/>
          <p:cNvSpPr>
            <a:spLocks noGrp="1"/>
          </p:cNvSpPr>
          <p:nvPr>
            <p:ph type="subTitle" idx="1"/>
          </p:nvPr>
        </p:nvSpPr>
        <p:spPr/>
        <p:txBody>
          <a:bodyPr>
            <a:normAutofit/>
          </a:bodyPr>
          <a:lstStyle/>
          <a:p>
            <a:r>
              <a:rPr lang="en-US" sz="2200" dirty="0" smtClean="0"/>
              <a:t>By Ryan Mortimer</a:t>
            </a:r>
            <a:endParaRPr lang="en-US" sz="2200" dirty="0"/>
          </a:p>
        </p:txBody>
      </p:sp>
      <p:pic>
        <p:nvPicPr>
          <p:cNvPr id="4" name="Picture 3"/>
          <p:cNvPicPr>
            <a:picLocks noChangeAspect="1"/>
          </p:cNvPicPr>
          <p:nvPr/>
        </p:nvPicPr>
        <p:blipFill>
          <a:blip r:embed="rId2"/>
          <a:stretch>
            <a:fillRect/>
          </a:stretch>
        </p:blipFill>
        <p:spPr>
          <a:xfrm>
            <a:off x="458831" y="409536"/>
            <a:ext cx="2302210" cy="3182467"/>
          </a:xfrm>
          <a:prstGeom prst="rect">
            <a:avLst/>
          </a:prstGeom>
        </p:spPr>
      </p:pic>
      <p:pic>
        <p:nvPicPr>
          <p:cNvPr id="5" name="Picture 4"/>
          <p:cNvPicPr>
            <a:picLocks noChangeAspect="1"/>
          </p:cNvPicPr>
          <p:nvPr/>
        </p:nvPicPr>
        <p:blipFill>
          <a:blip r:embed="rId3"/>
          <a:stretch>
            <a:fillRect/>
          </a:stretch>
        </p:blipFill>
        <p:spPr>
          <a:xfrm rot="470604">
            <a:off x="6337248" y="256786"/>
            <a:ext cx="1971793" cy="2386683"/>
          </a:xfrm>
          <a:prstGeom prst="rect">
            <a:avLst/>
          </a:prstGeom>
        </p:spPr>
      </p:pic>
    </p:spTree>
    <p:extLst>
      <p:ext uri="{BB962C8B-B14F-4D97-AF65-F5344CB8AC3E}">
        <p14:creationId xmlns:p14="http://schemas.microsoft.com/office/powerpoint/2010/main" val="255671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Merger of Thomson Holidays and First Choice</a:t>
            </a:r>
            <a:endParaRPr lang="en-US" dirty="0"/>
          </a:p>
        </p:txBody>
      </p:sp>
      <p:sp>
        <p:nvSpPr>
          <p:cNvPr id="3" name="Content Placeholder 2"/>
          <p:cNvSpPr>
            <a:spLocks noGrp="1"/>
          </p:cNvSpPr>
          <p:nvPr>
            <p:ph idx="1"/>
          </p:nvPr>
        </p:nvSpPr>
        <p:spPr/>
        <p:txBody>
          <a:bodyPr>
            <a:normAutofit/>
          </a:bodyPr>
          <a:lstStyle/>
          <a:p>
            <a:r>
              <a:rPr lang="en-US" sz="1800" dirty="0"/>
              <a:t>Thomson holidays and First Choice decided to merge together because nowadays people are booking their holidays online therefore if they stayed at independent tour operators they would lose out on money so to increase their profitability they decided to merge together so their money income </a:t>
            </a:r>
            <a:r>
              <a:rPr lang="en-US" sz="1800" dirty="0" smtClean="0"/>
              <a:t>doesn’t </a:t>
            </a:r>
            <a:r>
              <a:rPr lang="en-US" sz="1800" dirty="0"/>
              <a:t>decrease. </a:t>
            </a:r>
            <a:endParaRPr lang="en-US" sz="1800" dirty="0" smtClean="0"/>
          </a:p>
          <a:p>
            <a:r>
              <a:rPr lang="en-US" sz="1800" dirty="0" smtClean="0"/>
              <a:t>People </a:t>
            </a:r>
            <a:r>
              <a:rPr lang="en-US" sz="1800" dirty="0"/>
              <a:t>have decided to trust the internet and book their holidays online because they see it as a quicker and easier way to book it than to sit in the travel agents for hours.  Thomson is now part of TUI which is a large German owned tour operator.</a:t>
            </a:r>
            <a:endParaRPr lang="en-US" sz="1800" dirty="0"/>
          </a:p>
        </p:txBody>
      </p:sp>
      <p:pic>
        <p:nvPicPr>
          <p:cNvPr id="5" name="Picture 4"/>
          <p:cNvPicPr>
            <a:picLocks noChangeAspect="1"/>
          </p:cNvPicPr>
          <p:nvPr/>
        </p:nvPicPr>
        <p:blipFill>
          <a:blip r:embed="rId2"/>
          <a:stretch>
            <a:fillRect/>
          </a:stretch>
        </p:blipFill>
        <p:spPr>
          <a:xfrm>
            <a:off x="4652495" y="4569725"/>
            <a:ext cx="2988943" cy="1656981"/>
          </a:xfrm>
          <a:prstGeom prst="rect">
            <a:avLst/>
          </a:prstGeom>
        </p:spPr>
      </p:pic>
    </p:spTree>
    <p:extLst>
      <p:ext uri="{BB962C8B-B14F-4D97-AF65-F5344CB8AC3E}">
        <p14:creationId xmlns:p14="http://schemas.microsoft.com/office/powerpoint/2010/main" val="10379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4743096" cy="1442674"/>
          </a:xfrm>
        </p:spPr>
        <p:txBody>
          <a:bodyPr/>
          <a:lstStyle/>
          <a:p>
            <a:r>
              <a:rPr lang="en-US" b="1" dirty="0"/>
              <a:t>Introduction of super planes</a:t>
            </a:r>
            <a:endParaRPr lang="en-US" dirty="0"/>
          </a:p>
        </p:txBody>
      </p:sp>
      <p:sp>
        <p:nvSpPr>
          <p:cNvPr id="5" name="Content Placeholder 4"/>
          <p:cNvSpPr>
            <a:spLocks noGrp="1"/>
          </p:cNvSpPr>
          <p:nvPr>
            <p:ph sz="quarter" idx="13"/>
          </p:nvPr>
        </p:nvSpPr>
        <p:spPr>
          <a:xfrm>
            <a:off x="841248" y="2038387"/>
            <a:ext cx="3017520" cy="3950932"/>
          </a:xfrm>
        </p:spPr>
        <p:txBody>
          <a:bodyPr>
            <a:normAutofit/>
          </a:bodyPr>
          <a:lstStyle/>
          <a:p>
            <a:r>
              <a:rPr lang="en-US" sz="1800" dirty="0"/>
              <a:t>The super plane airbus A380 took its first flight in 2005 and entered its first initial commercial </a:t>
            </a:r>
            <a:r>
              <a:rPr lang="en-US" sz="1800" dirty="0" smtClean="0"/>
              <a:t>service which companies like Emirates now having their own terminals which Emirates merging with 11 different airlines like </a:t>
            </a:r>
            <a:r>
              <a:rPr lang="en-US" sz="1800" dirty="0" err="1" smtClean="0"/>
              <a:t>Qantus</a:t>
            </a:r>
            <a:r>
              <a:rPr lang="en-US" sz="1800" dirty="0" smtClean="0"/>
              <a:t> to dominate air travel between Asia and Australia. </a:t>
            </a:r>
            <a:r>
              <a:rPr lang="en-US" sz="1800" dirty="0"/>
              <a:t>The airbus A380 can hold up to 853 passengers at one time</a:t>
            </a:r>
            <a:r>
              <a:rPr lang="en-US" sz="1800" dirty="0" smtClean="0"/>
              <a:t>.</a:t>
            </a:r>
          </a:p>
          <a:p>
            <a:endParaRPr lang="en-US" sz="1800" dirty="0"/>
          </a:p>
        </p:txBody>
      </p:sp>
      <p:sp>
        <p:nvSpPr>
          <p:cNvPr id="6" name="Content Placeholder 5"/>
          <p:cNvSpPr>
            <a:spLocks noGrp="1"/>
          </p:cNvSpPr>
          <p:nvPr>
            <p:ph sz="quarter" idx="14"/>
          </p:nvPr>
        </p:nvSpPr>
        <p:spPr>
          <a:xfrm>
            <a:off x="5294376" y="2038387"/>
            <a:ext cx="3179082" cy="4310599"/>
          </a:xfrm>
        </p:spPr>
        <p:txBody>
          <a:bodyPr>
            <a:normAutofit lnSpcReduction="10000"/>
          </a:bodyPr>
          <a:lstStyle/>
          <a:p>
            <a:r>
              <a:rPr lang="en-US" sz="1800" dirty="0">
                <a:solidFill>
                  <a:schemeClr val="tx1"/>
                </a:solidFill>
              </a:rPr>
              <a:t>The super plane has a </a:t>
            </a:r>
          </a:p>
          <a:p>
            <a:pPr marL="0" indent="0">
              <a:buNone/>
            </a:pPr>
            <a:r>
              <a:rPr lang="en-US" sz="1800" dirty="0">
                <a:solidFill>
                  <a:schemeClr val="tx1"/>
                </a:solidFill>
              </a:rPr>
              <a:t>f</a:t>
            </a:r>
            <a:r>
              <a:rPr lang="en-US" sz="1800" dirty="0" smtClean="0">
                <a:solidFill>
                  <a:schemeClr val="tx1"/>
                </a:solidFill>
              </a:rPr>
              <a:t>antastic </a:t>
            </a:r>
            <a:r>
              <a:rPr lang="en-US" sz="1800" dirty="0">
                <a:solidFill>
                  <a:schemeClr val="tx1"/>
                </a:solidFill>
              </a:rPr>
              <a:t>effect on the travel industry as they can carry a lot more passengers than a normal aircraft and therefore won’t use as much fuel and money than it </a:t>
            </a:r>
            <a:r>
              <a:rPr lang="en-US" sz="1800" dirty="0" smtClean="0">
                <a:solidFill>
                  <a:schemeClr val="tx1"/>
                </a:solidFill>
              </a:rPr>
              <a:t>would </a:t>
            </a:r>
            <a:r>
              <a:rPr lang="en-US" sz="1800" dirty="0">
                <a:solidFill>
                  <a:schemeClr val="tx1"/>
                </a:solidFill>
              </a:rPr>
              <a:t>to use 2 </a:t>
            </a:r>
            <a:r>
              <a:rPr lang="en-US" sz="1800" dirty="0" smtClean="0">
                <a:solidFill>
                  <a:schemeClr val="tx1"/>
                </a:solidFill>
              </a:rPr>
              <a:t>aircrafts.</a:t>
            </a:r>
          </a:p>
          <a:p>
            <a:r>
              <a:rPr lang="en-US" sz="1800" dirty="0" smtClean="0">
                <a:solidFill>
                  <a:schemeClr val="tx1"/>
                </a:solidFill>
              </a:rPr>
              <a:t>However</a:t>
            </a:r>
            <a:r>
              <a:rPr lang="en-US" sz="1800" dirty="0">
                <a:solidFill>
                  <a:schemeClr val="tx1"/>
                </a:solidFill>
              </a:rPr>
              <a:t>, it is more likely </a:t>
            </a:r>
            <a:r>
              <a:rPr lang="en-US" sz="1800" dirty="0" smtClean="0">
                <a:solidFill>
                  <a:schemeClr val="tx1"/>
                </a:solidFill>
              </a:rPr>
              <a:t>to attract </a:t>
            </a:r>
            <a:r>
              <a:rPr lang="en-US" sz="1800" dirty="0">
                <a:solidFill>
                  <a:schemeClr val="tx1"/>
                </a:solidFill>
              </a:rPr>
              <a:t>business people going on </a:t>
            </a:r>
            <a:r>
              <a:rPr lang="en-US" sz="1800" dirty="0" smtClean="0">
                <a:solidFill>
                  <a:schemeClr val="tx1"/>
                </a:solidFill>
              </a:rPr>
              <a:t>long hour travel flights </a:t>
            </a:r>
            <a:r>
              <a:rPr lang="en-US" sz="1800" dirty="0">
                <a:solidFill>
                  <a:schemeClr val="tx1"/>
                </a:solidFill>
              </a:rPr>
              <a:t>and wanting to </a:t>
            </a:r>
            <a:r>
              <a:rPr lang="en-US" sz="1800" dirty="0" smtClean="0">
                <a:solidFill>
                  <a:schemeClr val="tx1"/>
                </a:solidFill>
              </a:rPr>
              <a:t>rest or higher class passengers who want to have high quality services while they travel.</a:t>
            </a:r>
            <a:endParaRPr lang="en-US" sz="1800" dirty="0">
              <a:solidFill>
                <a:schemeClr val="tx1"/>
              </a:solidFill>
            </a:endParaRPr>
          </a:p>
        </p:txBody>
      </p:sp>
      <p:pic>
        <p:nvPicPr>
          <p:cNvPr id="8" name="Picture 7"/>
          <p:cNvPicPr>
            <a:picLocks noChangeAspect="1"/>
          </p:cNvPicPr>
          <p:nvPr/>
        </p:nvPicPr>
        <p:blipFill>
          <a:blip r:embed="rId2"/>
          <a:stretch>
            <a:fillRect/>
          </a:stretch>
        </p:blipFill>
        <p:spPr>
          <a:xfrm>
            <a:off x="5522097" y="436563"/>
            <a:ext cx="2789799" cy="1601824"/>
          </a:xfrm>
          <a:prstGeom prst="rect">
            <a:avLst/>
          </a:prstGeom>
        </p:spPr>
      </p:pic>
    </p:spTree>
    <p:extLst>
      <p:ext uri="{BB962C8B-B14F-4D97-AF65-F5344CB8AC3E}">
        <p14:creationId xmlns:p14="http://schemas.microsoft.com/office/powerpoint/2010/main" val="192030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Introduction </a:t>
            </a:r>
            <a:r>
              <a:rPr lang="en-US" sz="4000" b="1" dirty="0" smtClean="0"/>
              <a:t>of Cruises</a:t>
            </a:r>
            <a:endParaRPr lang="en-US" sz="4000" dirty="0"/>
          </a:p>
        </p:txBody>
      </p:sp>
      <p:sp>
        <p:nvSpPr>
          <p:cNvPr id="3" name="Content Placeholder 2"/>
          <p:cNvSpPr>
            <a:spLocks noGrp="1"/>
          </p:cNvSpPr>
          <p:nvPr>
            <p:ph idx="1"/>
          </p:nvPr>
        </p:nvSpPr>
        <p:spPr>
          <a:xfrm>
            <a:off x="838200" y="2038388"/>
            <a:ext cx="7754520" cy="3951337"/>
          </a:xfrm>
        </p:spPr>
        <p:txBody>
          <a:bodyPr>
            <a:noAutofit/>
          </a:bodyPr>
          <a:lstStyle/>
          <a:p>
            <a:r>
              <a:rPr lang="en-US" sz="1800" dirty="0">
                <a:solidFill>
                  <a:schemeClr val="tx1"/>
                </a:solidFill>
              </a:rPr>
              <a:t>The growth of Cruising have increased </a:t>
            </a:r>
            <a:r>
              <a:rPr lang="en-US" sz="1800" dirty="0" err="1">
                <a:solidFill>
                  <a:schemeClr val="tx1"/>
                </a:solidFill>
              </a:rPr>
              <a:t>alot</a:t>
            </a:r>
            <a:r>
              <a:rPr lang="en-US" sz="1800" dirty="0">
                <a:solidFill>
                  <a:schemeClr val="tx1"/>
                </a:solidFill>
              </a:rPr>
              <a:t> since the 1960's because they have no split into different cruises such as the Caribbean</a:t>
            </a:r>
            <a:r>
              <a:rPr lang="en-US" sz="1800" dirty="0" smtClean="0">
                <a:solidFill>
                  <a:schemeClr val="tx1"/>
                </a:solidFill>
              </a:rPr>
              <a:t>.</a:t>
            </a:r>
          </a:p>
          <a:p>
            <a:r>
              <a:rPr lang="en-US" sz="1800" dirty="0" smtClean="0">
                <a:solidFill>
                  <a:schemeClr val="tx1"/>
                </a:solidFill>
              </a:rPr>
              <a:t>They </a:t>
            </a:r>
            <a:r>
              <a:rPr lang="en-US" sz="1800" dirty="0">
                <a:solidFill>
                  <a:schemeClr val="tx1"/>
                </a:solidFill>
              </a:rPr>
              <a:t>have done this because now the cruises can appeal to everybody and they are also one of the fastest selling </a:t>
            </a:r>
            <a:r>
              <a:rPr lang="en-US" sz="1800" dirty="0" smtClean="0">
                <a:solidFill>
                  <a:schemeClr val="tx1"/>
                </a:solidFill>
              </a:rPr>
              <a:t>holidays. </a:t>
            </a:r>
          </a:p>
          <a:p>
            <a:r>
              <a:rPr lang="en-US" sz="1800" dirty="0" smtClean="0">
                <a:solidFill>
                  <a:schemeClr val="tx1"/>
                </a:solidFill>
              </a:rPr>
              <a:t>Cruises </a:t>
            </a:r>
            <a:r>
              <a:rPr lang="en-US" sz="1800" dirty="0">
                <a:solidFill>
                  <a:schemeClr val="tx1"/>
                </a:solidFill>
              </a:rPr>
              <a:t>have become more popular over the years because on a cruise you can take your luggage with you and you </a:t>
            </a:r>
            <a:r>
              <a:rPr lang="en-US" sz="1800" dirty="0" smtClean="0">
                <a:solidFill>
                  <a:schemeClr val="tx1"/>
                </a:solidFill>
              </a:rPr>
              <a:t>don’t </a:t>
            </a:r>
            <a:r>
              <a:rPr lang="en-US" sz="1800" dirty="0">
                <a:solidFill>
                  <a:schemeClr val="tx1"/>
                </a:solidFill>
              </a:rPr>
              <a:t>have to get off.  </a:t>
            </a:r>
            <a:endParaRPr lang="en-US" sz="1800" dirty="0" smtClean="0">
              <a:solidFill>
                <a:schemeClr val="tx1"/>
              </a:solidFill>
            </a:endParaRPr>
          </a:p>
          <a:p>
            <a:r>
              <a:rPr lang="en-US" sz="1800" dirty="0" smtClean="0">
                <a:solidFill>
                  <a:schemeClr val="tx1"/>
                </a:solidFill>
              </a:rPr>
              <a:t>Since </a:t>
            </a:r>
            <a:r>
              <a:rPr lang="en-US" sz="1800" dirty="0">
                <a:solidFill>
                  <a:schemeClr val="tx1"/>
                </a:solidFill>
              </a:rPr>
              <a:t>the 1960, </a:t>
            </a:r>
            <a:r>
              <a:rPr lang="en-US" sz="1800" dirty="0" smtClean="0">
                <a:solidFill>
                  <a:schemeClr val="tx1"/>
                </a:solidFill>
              </a:rPr>
              <a:t>Cruising </a:t>
            </a:r>
            <a:r>
              <a:rPr lang="en-US" sz="1800" dirty="0">
                <a:solidFill>
                  <a:schemeClr val="tx1"/>
                </a:solidFill>
              </a:rPr>
              <a:t>has become very popular and is now one of the fastest growing </a:t>
            </a:r>
            <a:r>
              <a:rPr lang="en-US" sz="1800" dirty="0" smtClean="0">
                <a:solidFill>
                  <a:schemeClr val="tx1"/>
                </a:solidFill>
              </a:rPr>
              <a:t>industry's </a:t>
            </a:r>
            <a:r>
              <a:rPr lang="en-US" sz="1800" dirty="0">
                <a:solidFill>
                  <a:schemeClr val="tx1"/>
                </a:solidFill>
              </a:rPr>
              <a:t>in Travel</a:t>
            </a:r>
            <a:r>
              <a:rPr lang="en-US" sz="1800" dirty="0" smtClean="0">
                <a:solidFill>
                  <a:schemeClr val="tx1"/>
                </a:solidFill>
              </a:rPr>
              <a:t>.</a:t>
            </a:r>
          </a:p>
          <a:p>
            <a:r>
              <a:rPr lang="en-US" sz="1800" dirty="0" smtClean="0">
                <a:solidFill>
                  <a:schemeClr val="tx1"/>
                </a:solidFill>
              </a:rPr>
              <a:t>People </a:t>
            </a:r>
            <a:r>
              <a:rPr lang="en-US" sz="1800" dirty="0">
                <a:solidFill>
                  <a:schemeClr val="tx1"/>
                </a:solidFill>
              </a:rPr>
              <a:t>like to go on cruises because they to visit loads of different destinations and </a:t>
            </a:r>
            <a:r>
              <a:rPr lang="en-US" sz="1800" dirty="0" smtClean="0">
                <a:solidFill>
                  <a:schemeClr val="tx1"/>
                </a:solidFill>
              </a:rPr>
              <a:t>experience </a:t>
            </a:r>
            <a:r>
              <a:rPr lang="en-US" sz="1800" dirty="0">
                <a:solidFill>
                  <a:schemeClr val="tx1"/>
                </a:solidFill>
              </a:rPr>
              <a:t>new things. </a:t>
            </a:r>
            <a:endParaRPr lang="en-US" sz="1800" dirty="0">
              <a:solidFill>
                <a:schemeClr val="tx1"/>
              </a:solidFill>
            </a:endParaRPr>
          </a:p>
        </p:txBody>
      </p:sp>
      <p:pic>
        <p:nvPicPr>
          <p:cNvPr id="5" name="Picture 4"/>
          <p:cNvPicPr>
            <a:picLocks noChangeAspect="1"/>
          </p:cNvPicPr>
          <p:nvPr/>
        </p:nvPicPr>
        <p:blipFill>
          <a:blip r:embed="rId2"/>
          <a:stretch>
            <a:fillRect/>
          </a:stretch>
        </p:blipFill>
        <p:spPr>
          <a:xfrm>
            <a:off x="2955858" y="5241568"/>
            <a:ext cx="3692085" cy="1496313"/>
          </a:xfrm>
          <a:prstGeom prst="rect">
            <a:avLst/>
          </a:prstGeom>
        </p:spPr>
      </p:pic>
    </p:spTree>
    <p:extLst>
      <p:ext uri="{BB962C8B-B14F-4D97-AF65-F5344CB8AC3E}">
        <p14:creationId xmlns:p14="http://schemas.microsoft.com/office/powerpoint/2010/main" val="345515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79810" y="3086898"/>
            <a:ext cx="3644334" cy="2082126"/>
          </a:xfrm>
          <a:prstGeom prst="rect">
            <a:avLst/>
          </a:prstGeom>
        </p:spPr>
      </p:pic>
      <p:sp>
        <p:nvSpPr>
          <p:cNvPr id="2" name="Title 1"/>
          <p:cNvSpPr>
            <a:spLocks noGrp="1"/>
          </p:cNvSpPr>
          <p:nvPr>
            <p:ph type="title"/>
          </p:nvPr>
        </p:nvSpPr>
        <p:spPr/>
        <p:txBody>
          <a:bodyPr/>
          <a:lstStyle/>
          <a:p>
            <a:r>
              <a:rPr lang="en-US" b="1" dirty="0" smtClean="0"/>
              <a:t>Introduction to jet aircraft</a:t>
            </a:r>
            <a:endParaRPr lang="en-US" b="1" dirty="0"/>
          </a:p>
        </p:txBody>
      </p:sp>
      <p:sp>
        <p:nvSpPr>
          <p:cNvPr id="3" name="Content Placeholder 2"/>
          <p:cNvSpPr>
            <a:spLocks noGrp="1"/>
          </p:cNvSpPr>
          <p:nvPr>
            <p:ph idx="1"/>
          </p:nvPr>
        </p:nvSpPr>
        <p:spPr>
          <a:xfrm>
            <a:off x="838200" y="2038388"/>
            <a:ext cx="4241610" cy="4291273"/>
          </a:xfrm>
        </p:spPr>
        <p:txBody>
          <a:bodyPr>
            <a:normAutofit/>
          </a:bodyPr>
          <a:lstStyle/>
          <a:p>
            <a:r>
              <a:rPr lang="en-US" sz="1800" dirty="0">
                <a:solidFill>
                  <a:schemeClr val="tx1"/>
                </a:solidFill>
              </a:rPr>
              <a:t>The introduction of reliable jet </a:t>
            </a:r>
            <a:r>
              <a:rPr lang="en-US" sz="1800" dirty="0" smtClean="0">
                <a:solidFill>
                  <a:schemeClr val="tx1"/>
                </a:solidFill>
              </a:rPr>
              <a:t>planes were </a:t>
            </a:r>
            <a:r>
              <a:rPr lang="en-US" sz="1800" dirty="0">
                <a:solidFill>
                  <a:schemeClr val="tx1"/>
                </a:solidFill>
              </a:rPr>
              <a:t>founded in the 1960's. </a:t>
            </a:r>
            <a:endParaRPr lang="en-US" sz="1800" dirty="0" smtClean="0">
              <a:solidFill>
                <a:schemeClr val="tx1"/>
              </a:solidFill>
            </a:endParaRPr>
          </a:p>
          <a:p>
            <a:r>
              <a:rPr lang="en-US" sz="1800" dirty="0" smtClean="0">
                <a:solidFill>
                  <a:schemeClr val="tx1"/>
                </a:solidFill>
              </a:rPr>
              <a:t>The </a:t>
            </a:r>
            <a:r>
              <a:rPr lang="en-US" sz="1800" dirty="0">
                <a:solidFill>
                  <a:schemeClr val="tx1"/>
                </a:solidFill>
              </a:rPr>
              <a:t>new planes </a:t>
            </a:r>
            <a:r>
              <a:rPr lang="en-US" sz="1800" dirty="0" smtClean="0">
                <a:solidFill>
                  <a:schemeClr val="tx1"/>
                </a:solidFill>
              </a:rPr>
              <a:t>offer customers the opportunity to travel the world and experience various destinations and allows you to travel places quicker and more efficiently. This</a:t>
            </a:r>
            <a:r>
              <a:rPr lang="en-US" sz="1800" dirty="0">
                <a:solidFill>
                  <a:schemeClr val="tx1"/>
                </a:solidFill>
              </a:rPr>
              <a:t> would cost passengers a lot less </a:t>
            </a:r>
            <a:r>
              <a:rPr lang="en-US" sz="1800" dirty="0" smtClean="0">
                <a:solidFill>
                  <a:schemeClr val="tx1"/>
                </a:solidFill>
              </a:rPr>
              <a:t>then </a:t>
            </a:r>
            <a:r>
              <a:rPr lang="en-US" sz="1800" dirty="0">
                <a:solidFill>
                  <a:schemeClr val="tx1"/>
                </a:solidFill>
              </a:rPr>
              <a:t>if they was </a:t>
            </a:r>
            <a:r>
              <a:rPr lang="en-US" sz="1800" dirty="0" smtClean="0">
                <a:solidFill>
                  <a:schemeClr val="tx1"/>
                </a:solidFill>
              </a:rPr>
              <a:t>to drive or travel by boat. </a:t>
            </a:r>
          </a:p>
          <a:p>
            <a:r>
              <a:rPr lang="en-US" sz="1800" dirty="0" smtClean="0">
                <a:solidFill>
                  <a:schemeClr val="tx1"/>
                </a:solidFill>
              </a:rPr>
              <a:t>This </a:t>
            </a:r>
            <a:r>
              <a:rPr lang="en-US" sz="1800" dirty="0">
                <a:solidFill>
                  <a:schemeClr val="tx1"/>
                </a:solidFill>
              </a:rPr>
              <a:t>means that people would be able to travel to more </a:t>
            </a:r>
            <a:r>
              <a:rPr lang="en-US" sz="1800" dirty="0" smtClean="0">
                <a:solidFill>
                  <a:schemeClr val="tx1"/>
                </a:solidFill>
              </a:rPr>
              <a:t>places </a:t>
            </a:r>
            <a:r>
              <a:rPr lang="en-US" sz="1800" dirty="0">
                <a:solidFill>
                  <a:schemeClr val="tx1"/>
                </a:solidFill>
              </a:rPr>
              <a:t>a lot cheaper and faster and therefore more people will want to use the jet aircraft to travel.</a:t>
            </a:r>
            <a:endParaRPr lang="en-US" sz="1800" dirty="0">
              <a:solidFill>
                <a:schemeClr val="tx1"/>
              </a:solidFill>
            </a:endParaRPr>
          </a:p>
        </p:txBody>
      </p:sp>
    </p:spTree>
    <p:extLst>
      <p:ext uri="{BB962C8B-B14F-4D97-AF65-F5344CB8AC3E}">
        <p14:creationId xmlns:p14="http://schemas.microsoft.com/office/powerpoint/2010/main" val="16402895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7751472" cy="1442674"/>
          </a:xfrm>
        </p:spPr>
        <p:txBody>
          <a:bodyPr/>
          <a:lstStyle/>
          <a:p>
            <a:r>
              <a:rPr lang="en-US" sz="4000" b="1" dirty="0"/>
              <a:t>Introduction of the Euro currency</a:t>
            </a:r>
            <a:endParaRPr lang="en-US" sz="4000" dirty="0"/>
          </a:p>
        </p:txBody>
      </p:sp>
      <p:sp>
        <p:nvSpPr>
          <p:cNvPr id="3" name="Content Placeholder 2"/>
          <p:cNvSpPr>
            <a:spLocks noGrp="1"/>
          </p:cNvSpPr>
          <p:nvPr>
            <p:ph sz="quarter" idx="13"/>
          </p:nvPr>
        </p:nvSpPr>
        <p:spPr/>
        <p:txBody>
          <a:bodyPr>
            <a:normAutofit/>
          </a:bodyPr>
          <a:lstStyle/>
          <a:p>
            <a:r>
              <a:rPr lang="en-US" sz="1800" dirty="0">
                <a:solidFill>
                  <a:schemeClr val="tx1"/>
                </a:solidFill>
              </a:rPr>
              <a:t>The euro will become legal if they aren't already in these 12 different countries; Germany, France, Spain, Portugal, Belgium, The Netherlands, Luxembourg</a:t>
            </a:r>
            <a:r>
              <a:rPr lang="en-US" sz="1800" dirty="0" smtClean="0">
                <a:solidFill>
                  <a:schemeClr val="tx1"/>
                </a:solidFill>
              </a:rPr>
              <a:t>, Italy</a:t>
            </a:r>
            <a:r>
              <a:rPr lang="en-US" sz="1800" dirty="0">
                <a:solidFill>
                  <a:schemeClr val="tx1"/>
                </a:solidFill>
              </a:rPr>
              <a:t>, Greece, Finland, Austria and </a:t>
            </a:r>
            <a:r>
              <a:rPr lang="en-US" sz="1800" dirty="0" smtClean="0">
                <a:solidFill>
                  <a:schemeClr val="tx1"/>
                </a:solidFill>
              </a:rPr>
              <a:t>Ireland</a:t>
            </a:r>
          </a:p>
          <a:p>
            <a:r>
              <a:rPr lang="en-US" sz="1800" dirty="0" smtClean="0">
                <a:solidFill>
                  <a:schemeClr val="tx1"/>
                </a:solidFill>
              </a:rPr>
              <a:t>You </a:t>
            </a:r>
            <a:r>
              <a:rPr lang="en-US" sz="1800" dirty="0">
                <a:solidFill>
                  <a:schemeClr val="tx1"/>
                </a:solidFill>
              </a:rPr>
              <a:t>can tell the euro apart because the eight coins are different in size, different weights</a:t>
            </a:r>
            <a:r>
              <a:rPr lang="en-US" sz="1800" dirty="0" smtClean="0">
                <a:solidFill>
                  <a:schemeClr val="tx1"/>
                </a:solidFill>
              </a:rPr>
              <a:t>, the </a:t>
            </a:r>
            <a:r>
              <a:rPr lang="en-US" sz="1800" dirty="0">
                <a:solidFill>
                  <a:schemeClr val="tx1"/>
                </a:solidFill>
              </a:rPr>
              <a:t>material is </a:t>
            </a:r>
            <a:r>
              <a:rPr lang="en-US" sz="1800" dirty="0" err="1">
                <a:solidFill>
                  <a:schemeClr val="tx1"/>
                </a:solidFill>
              </a:rPr>
              <a:t>diffrent</a:t>
            </a:r>
            <a:r>
              <a:rPr lang="en-US" sz="1800" dirty="0">
                <a:solidFill>
                  <a:schemeClr val="tx1"/>
                </a:solidFill>
              </a:rPr>
              <a:t>, </a:t>
            </a:r>
            <a:r>
              <a:rPr lang="en-US" sz="1800" dirty="0" smtClean="0">
                <a:solidFill>
                  <a:schemeClr val="tx1"/>
                </a:solidFill>
              </a:rPr>
              <a:t> </a:t>
            </a:r>
            <a:r>
              <a:rPr lang="en-US" sz="1800" dirty="0" err="1" smtClean="0">
                <a:solidFill>
                  <a:schemeClr val="tx1"/>
                </a:solidFill>
              </a:rPr>
              <a:t>colour</a:t>
            </a:r>
            <a:r>
              <a:rPr lang="en-US" sz="1800" dirty="0">
                <a:solidFill>
                  <a:schemeClr val="tx1"/>
                </a:solidFill>
              </a:rPr>
              <a:t>, edge and thickness. </a:t>
            </a:r>
            <a:endParaRPr lang="en-US" sz="1800" dirty="0">
              <a:solidFill>
                <a:schemeClr val="tx1"/>
              </a:solidFill>
            </a:endParaRPr>
          </a:p>
        </p:txBody>
      </p:sp>
      <p:sp>
        <p:nvSpPr>
          <p:cNvPr id="4" name="Content Placeholder 3"/>
          <p:cNvSpPr>
            <a:spLocks noGrp="1"/>
          </p:cNvSpPr>
          <p:nvPr>
            <p:ph sz="quarter" idx="14"/>
          </p:nvPr>
        </p:nvSpPr>
        <p:spPr/>
        <p:txBody>
          <a:bodyPr>
            <a:normAutofit/>
          </a:bodyPr>
          <a:lstStyle/>
          <a:p>
            <a:r>
              <a:rPr lang="en-US" sz="1800" dirty="0" smtClean="0">
                <a:solidFill>
                  <a:schemeClr val="tx1"/>
                </a:solidFill>
              </a:rPr>
              <a:t>The </a:t>
            </a:r>
            <a:r>
              <a:rPr lang="en-US" sz="1800" dirty="0">
                <a:solidFill>
                  <a:schemeClr val="tx1"/>
                </a:solidFill>
              </a:rPr>
              <a:t>euro has helped travelling within Europe as travellers can use the same currency </a:t>
            </a:r>
            <a:r>
              <a:rPr lang="en-US" sz="1800" dirty="0" smtClean="0">
                <a:solidFill>
                  <a:schemeClr val="tx1"/>
                </a:solidFill>
              </a:rPr>
              <a:t>through Europe. It is much easier as it </a:t>
            </a:r>
            <a:r>
              <a:rPr lang="en-US" sz="1800" dirty="0" err="1" smtClean="0">
                <a:solidFill>
                  <a:schemeClr val="tx1"/>
                </a:solidFill>
              </a:rPr>
              <a:t>doesn</a:t>
            </a:r>
            <a:r>
              <a:rPr lang="fr-FR" sz="1800" dirty="0" smtClean="0">
                <a:solidFill>
                  <a:schemeClr val="tx1"/>
                </a:solidFill>
              </a:rPr>
              <a:t>’</a:t>
            </a:r>
            <a:r>
              <a:rPr lang="en-US" sz="1800" dirty="0" smtClean="0">
                <a:solidFill>
                  <a:schemeClr val="tx1"/>
                </a:solidFill>
              </a:rPr>
              <a:t>t mean that travellers have to exchange their money constantly losing their money.</a:t>
            </a:r>
            <a:endParaRPr lang="en-US" sz="1800" dirty="0">
              <a:solidFill>
                <a:schemeClr val="tx1"/>
              </a:solidFill>
            </a:endParaRPr>
          </a:p>
        </p:txBody>
      </p:sp>
      <p:pic>
        <p:nvPicPr>
          <p:cNvPr id="5" name="Picture 4"/>
          <p:cNvPicPr>
            <a:picLocks noChangeAspect="1"/>
          </p:cNvPicPr>
          <p:nvPr/>
        </p:nvPicPr>
        <p:blipFill>
          <a:blip r:embed="rId2"/>
          <a:stretch>
            <a:fillRect/>
          </a:stretch>
        </p:blipFill>
        <p:spPr>
          <a:xfrm>
            <a:off x="4645152" y="4158421"/>
            <a:ext cx="3268316" cy="1830899"/>
          </a:xfrm>
          <a:prstGeom prst="rect">
            <a:avLst/>
          </a:prstGeom>
        </p:spPr>
      </p:pic>
    </p:spTree>
    <p:extLst>
      <p:ext uri="{BB962C8B-B14F-4D97-AF65-F5344CB8AC3E}">
        <p14:creationId xmlns:p14="http://schemas.microsoft.com/office/powerpoint/2010/main" val="62333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Opening of Channel Tunnel</a:t>
            </a:r>
            <a:endParaRPr lang="en-US" dirty="0"/>
          </a:p>
        </p:txBody>
      </p:sp>
      <p:sp>
        <p:nvSpPr>
          <p:cNvPr id="5" name="Content Placeholder 4"/>
          <p:cNvSpPr>
            <a:spLocks noGrp="1"/>
          </p:cNvSpPr>
          <p:nvPr>
            <p:ph sz="quarter" idx="13"/>
          </p:nvPr>
        </p:nvSpPr>
        <p:spPr>
          <a:xfrm>
            <a:off x="270625" y="2038387"/>
            <a:ext cx="3758099" cy="4457844"/>
          </a:xfrm>
        </p:spPr>
        <p:txBody>
          <a:bodyPr>
            <a:normAutofit/>
          </a:bodyPr>
          <a:lstStyle/>
          <a:p>
            <a:r>
              <a:rPr lang="en-US" sz="1800" dirty="0">
                <a:solidFill>
                  <a:schemeClr val="tx1"/>
                </a:solidFill>
              </a:rPr>
              <a:t>The Channel Tunnel opened in </a:t>
            </a:r>
            <a:r>
              <a:rPr lang="en-US" sz="1800" dirty="0" smtClean="0">
                <a:solidFill>
                  <a:schemeClr val="tx1"/>
                </a:solidFill>
              </a:rPr>
              <a:t>1994.</a:t>
            </a:r>
            <a:r>
              <a:rPr lang="en-US" sz="1800" dirty="0">
                <a:solidFill>
                  <a:schemeClr val="tx1"/>
                </a:solidFill>
              </a:rPr>
              <a:t> There are 2 separate tunnels which are based next to each other. One is for cars and the other is a railway for the trains to pass through. </a:t>
            </a:r>
            <a:endParaRPr lang="en-US" sz="1800" dirty="0" smtClean="0">
              <a:solidFill>
                <a:schemeClr val="tx1"/>
              </a:solidFill>
            </a:endParaRPr>
          </a:p>
          <a:p>
            <a:r>
              <a:rPr lang="en-US" sz="1800" dirty="0" smtClean="0">
                <a:solidFill>
                  <a:schemeClr val="tx1"/>
                </a:solidFill>
              </a:rPr>
              <a:t>On </a:t>
            </a:r>
            <a:r>
              <a:rPr lang="en-US" sz="1800" dirty="0">
                <a:solidFill>
                  <a:schemeClr val="tx1"/>
                </a:solidFill>
              </a:rPr>
              <a:t>2 different occasions there was a fire in </a:t>
            </a:r>
            <a:r>
              <a:rPr lang="en-US" sz="1800" dirty="0" smtClean="0">
                <a:solidFill>
                  <a:schemeClr val="tx1"/>
                </a:solidFill>
              </a:rPr>
              <a:t>a  lorry</a:t>
            </a:r>
            <a:r>
              <a:rPr lang="en-US" sz="1800" dirty="0">
                <a:solidFill>
                  <a:schemeClr val="tx1"/>
                </a:solidFill>
              </a:rPr>
              <a:t> shuttle which has damaged the tunnel. One took place in 1996 and the other recently in 2008</a:t>
            </a:r>
            <a:r>
              <a:rPr lang="en-US" sz="1800" dirty="0" smtClean="0">
                <a:solidFill>
                  <a:schemeClr val="tx1"/>
                </a:solidFill>
              </a:rPr>
              <a:t>.</a:t>
            </a:r>
          </a:p>
          <a:p>
            <a:endParaRPr lang="en-US" sz="1800" dirty="0"/>
          </a:p>
        </p:txBody>
      </p:sp>
      <p:pic>
        <p:nvPicPr>
          <p:cNvPr id="7" name="Content Placeholder 6"/>
          <p:cNvPicPr>
            <a:picLocks noGrp="1" noChangeAspect="1"/>
          </p:cNvPicPr>
          <p:nvPr>
            <p:ph sz="quarter" idx="14"/>
          </p:nvPr>
        </p:nvPicPr>
        <p:blipFill>
          <a:blip r:embed="rId2"/>
          <a:srcRect t="-38430" b="-38430"/>
          <a:stretch>
            <a:fillRect/>
          </a:stretch>
        </p:blipFill>
        <p:spPr>
          <a:xfrm>
            <a:off x="3248178" y="4312932"/>
            <a:ext cx="2330859" cy="2941596"/>
          </a:xfrm>
        </p:spPr>
      </p:pic>
      <p:sp>
        <p:nvSpPr>
          <p:cNvPr id="8" name="TextBox 7"/>
          <p:cNvSpPr txBox="1"/>
          <p:nvPr/>
        </p:nvSpPr>
        <p:spPr>
          <a:xfrm>
            <a:off x="5579037" y="2038387"/>
            <a:ext cx="2810335" cy="3416320"/>
          </a:xfrm>
          <a:prstGeom prst="rect">
            <a:avLst/>
          </a:prstGeom>
          <a:noFill/>
        </p:spPr>
        <p:txBody>
          <a:bodyPr wrap="square" rtlCol="0">
            <a:spAutoFit/>
          </a:bodyPr>
          <a:lstStyle/>
          <a:p>
            <a:r>
              <a:rPr lang="en-US" dirty="0"/>
              <a:t>The Channel Tunnel </a:t>
            </a:r>
            <a:r>
              <a:rPr lang="en-US" dirty="0" smtClean="0"/>
              <a:t>is </a:t>
            </a:r>
            <a:r>
              <a:rPr lang="en-US" dirty="0"/>
              <a:t>a quick and easier way for people want to take their cars overseas to France and back. It is also good for the Eurostar which is used by business people and travellers who want fast and easy access to France and Belgium by train.</a:t>
            </a:r>
          </a:p>
          <a:p>
            <a:endParaRPr lang="en-US" dirty="0"/>
          </a:p>
        </p:txBody>
      </p:sp>
    </p:spTree>
    <p:extLst>
      <p:ext uri="{BB962C8B-B14F-4D97-AF65-F5344CB8AC3E}">
        <p14:creationId xmlns:p14="http://schemas.microsoft.com/office/powerpoint/2010/main" val="43866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t>Privatisation</a:t>
            </a:r>
            <a:r>
              <a:rPr lang="en-US" b="1" dirty="0"/>
              <a:t> of the British Rail</a:t>
            </a:r>
            <a:endParaRPr lang="en-US" dirty="0"/>
          </a:p>
        </p:txBody>
      </p:sp>
      <p:sp>
        <p:nvSpPr>
          <p:cNvPr id="7" name="Content Placeholder 6"/>
          <p:cNvSpPr>
            <a:spLocks noGrp="1"/>
          </p:cNvSpPr>
          <p:nvPr>
            <p:ph sz="quarter" idx="13"/>
          </p:nvPr>
        </p:nvSpPr>
        <p:spPr>
          <a:xfrm>
            <a:off x="551280" y="1879237"/>
            <a:ext cx="3307488" cy="4110082"/>
          </a:xfrm>
        </p:spPr>
        <p:txBody>
          <a:bodyPr>
            <a:normAutofit/>
          </a:bodyPr>
          <a:lstStyle/>
          <a:p>
            <a:r>
              <a:rPr lang="en-US" sz="1900" dirty="0">
                <a:solidFill>
                  <a:schemeClr val="tx1"/>
                </a:solidFill>
              </a:rPr>
              <a:t>The </a:t>
            </a:r>
            <a:r>
              <a:rPr lang="en-US" sz="1900" dirty="0" err="1">
                <a:solidFill>
                  <a:schemeClr val="tx1"/>
                </a:solidFill>
              </a:rPr>
              <a:t>Privatisation</a:t>
            </a:r>
            <a:r>
              <a:rPr lang="en-US" sz="1900" dirty="0">
                <a:solidFill>
                  <a:schemeClr val="tx1"/>
                </a:solidFill>
              </a:rPr>
              <a:t> of the British Rail was first introduced towards the end of the 1980's. </a:t>
            </a:r>
          </a:p>
          <a:p>
            <a:r>
              <a:rPr lang="en-US" sz="1900" dirty="0">
                <a:solidFill>
                  <a:schemeClr val="tx1"/>
                </a:solidFill>
              </a:rPr>
              <a:t>At first they were part of the Public sector because they were owned by the government but since the 1980's the rails have been split up and they are now in separate groups of trains and they are now a Private Limited Company. </a:t>
            </a:r>
          </a:p>
          <a:p>
            <a:endParaRPr lang="en-US" dirty="0"/>
          </a:p>
        </p:txBody>
      </p:sp>
      <p:sp>
        <p:nvSpPr>
          <p:cNvPr id="8" name="Content Placeholder 7"/>
          <p:cNvSpPr>
            <a:spLocks noGrp="1"/>
          </p:cNvSpPr>
          <p:nvPr>
            <p:ph sz="quarter" idx="14"/>
          </p:nvPr>
        </p:nvSpPr>
        <p:spPr>
          <a:xfrm>
            <a:off x="5294376" y="1879237"/>
            <a:ext cx="3017520" cy="4110083"/>
          </a:xfrm>
        </p:spPr>
        <p:txBody>
          <a:bodyPr>
            <a:normAutofit/>
          </a:bodyPr>
          <a:lstStyle/>
          <a:p>
            <a:r>
              <a:rPr lang="en-US" sz="1800" dirty="0" err="1">
                <a:solidFill>
                  <a:schemeClr val="tx1"/>
                </a:solidFill>
              </a:rPr>
              <a:t>Companys</a:t>
            </a:r>
            <a:r>
              <a:rPr lang="en-US" sz="1800" dirty="0">
                <a:solidFill>
                  <a:schemeClr val="tx1"/>
                </a:solidFill>
              </a:rPr>
              <a:t> such as Virgin are successfully operating the route between Manchester and London and people are very happy with the service they provide as they wish to make their rail service just like their airline. </a:t>
            </a:r>
          </a:p>
          <a:p>
            <a:endParaRPr lang="en-US" dirty="0"/>
          </a:p>
        </p:txBody>
      </p:sp>
      <p:pic>
        <p:nvPicPr>
          <p:cNvPr id="10" name="Picture 9"/>
          <p:cNvPicPr>
            <a:picLocks noChangeAspect="1"/>
          </p:cNvPicPr>
          <p:nvPr/>
        </p:nvPicPr>
        <p:blipFill>
          <a:blip r:embed="rId2"/>
          <a:stretch>
            <a:fillRect/>
          </a:stretch>
        </p:blipFill>
        <p:spPr>
          <a:xfrm>
            <a:off x="5557750" y="4904699"/>
            <a:ext cx="2580871" cy="1630802"/>
          </a:xfrm>
          <a:prstGeom prst="rect">
            <a:avLst/>
          </a:prstGeom>
        </p:spPr>
      </p:pic>
    </p:spTree>
    <p:extLst>
      <p:ext uri="{BB962C8B-B14F-4D97-AF65-F5344CB8AC3E}">
        <p14:creationId xmlns:p14="http://schemas.microsoft.com/office/powerpoint/2010/main" val="291073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of Expedia</a:t>
            </a:r>
            <a:endParaRPr lang="en-US" dirty="0"/>
          </a:p>
        </p:txBody>
      </p:sp>
      <p:sp>
        <p:nvSpPr>
          <p:cNvPr id="3" name="Content Placeholder 2"/>
          <p:cNvSpPr>
            <a:spLocks noGrp="1"/>
          </p:cNvSpPr>
          <p:nvPr>
            <p:ph idx="1"/>
          </p:nvPr>
        </p:nvSpPr>
        <p:spPr/>
        <p:txBody>
          <a:bodyPr>
            <a:normAutofit/>
          </a:bodyPr>
          <a:lstStyle/>
          <a:p>
            <a:r>
              <a:rPr lang="en-US" sz="1800" dirty="0">
                <a:solidFill>
                  <a:schemeClr val="tx1"/>
                </a:solidFill>
              </a:rPr>
              <a:t>The Expedia company was first started off by 2 men named Rich Barton and Lloyd </a:t>
            </a:r>
            <a:r>
              <a:rPr lang="en-US" sz="1800" dirty="0" err="1">
                <a:solidFill>
                  <a:schemeClr val="tx1"/>
                </a:solidFill>
              </a:rPr>
              <a:t>Frind</a:t>
            </a:r>
            <a:r>
              <a:rPr lang="en-US" sz="1800" dirty="0" smtClean="0">
                <a:solidFill>
                  <a:schemeClr val="tx1"/>
                </a:solidFill>
              </a:rPr>
              <a:t>.</a:t>
            </a:r>
          </a:p>
          <a:p>
            <a:r>
              <a:rPr lang="en-US" sz="1800" dirty="0" smtClean="0">
                <a:solidFill>
                  <a:schemeClr val="tx1"/>
                </a:solidFill>
              </a:rPr>
              <a:t> </a:t>
            </a:r>
            <a:r>
              <a:rPr lang="en-US" sz="1800" dirty="0">
                <a:solidFill>
                  <a:schemeClr val="tx1"/>
                </a:solidFill>
              </a:rPr>
              <a:t>The </a:t>
            </a:r>
            <a:r>
              <a:rPr lang="en-US" sz="1800" dirty="0" smtClean="0">
                <a:solidFill>
                  <a:schemeClr val="tx1"/>
                </a:solidFill>
              </a:rPr>
              <a:t>Expedia is </a:t>
            </a:r>
            <a:r>
              <a:rPr lang="en-US" sz="1800" dirty="0">
                <a:solidFill>
                  <a:schemeClr val="tx1"/>
                </a:solidFill>
              </a:rPr>
              <a:t>an internet-based travel reservation </a:t>
            </a:r>
            <a:r>
              <a:rPr lang="en-US" sz="1800" dirty="0" smtClean="0">
                <a:solidFill>
                  <a:schemeClr val="tx1"/>
                </a:solidFill>
              </a:rPr>
              <a:t>website. The </a:t>
            </a:r>
            <a:r>
              <a:rPr lang="en-US" sz="1800" dirty="0">
                <a:solidFill>
                  <a:schemeClr val="tx1"/>
                </a:solidFill>
              </a:rPr>
              <a:t>Expedia company is located in the US and it has over 90 </a:t>
            </a:r>
            <a:r>
              <a:rPr lang="en-US" sz="1800" dirty="0" err="1" smtClean="0">
                <a:solidFill>
                  <a:schemeClr val="tx1"/>
                </a:solidFill>
              </a:rPr>
              <a:t>localised</a:t>
            </a:r>
            <a:r>
              <a:rPr lang="en-US" sz="1800" dirty="0" smtClean="0">
                <a:solidFill>
                  <a:schemeClr val="tx1"/>
                </a:solidFill>
              </a:rPr>
              <a:t> </a:t>
            </a:r>
            <a:r>
              <a:rPr lang="en-US" sz="1800" dirty="0">
                <a:solidFill>
                  <a:schemeClr val="tx1"/>
                </a:solidFill>
              </a:rPr>
              <a:t>sites for a number of different countries and the website is also the single largest provider for hotel bookings all over the world</a:t>
            </a:r>
            <a:r>
              <a:rPr lang="en-US" sz="1800" dirty="0" smtClean="0">
                <a:solidFill>
                  <a:schemeClr val="tx1"/>
                </a:solidFill>
              </a:rPr>
              <a:t>.</a:t>
            </a:r>
          </a:p>
          <a:p>
            <a:r>
              <a:rPr lang="en-US" sz="1800" dirty="0" smtClean="0">
                <a:solidFill>
                  <a:schemeClr val="tx1"/>
                </a:solidFill>
              </a:rPr>
              <a:t>The </a:t>
            </a:r>
            <a:r>
              <a:rPr lang="en-US" sz="1800" dirty="0">
                <a:solidFill>
                  <a:schemeClr val="tx1"/>
                </a:solidFill>
              </a:rPr>
              <a:t>website contains over 130,000 hotels and hundreds of different airlines, tour operators, car rental companies and destination services. </a:t>
            </a:r>
            <a:endParaRPr lang="en-US" sz="1800" dirty="0" smtClean="0">
              <a:solidFill>
                <a:schemeClr val="tx1"/>
              </a:solidFill>
            </a:endParaRPr>
          </a:p>
          <a:p>
            <a:r>
              <a:rPr lang="en-US" sz="1800" dirty="0" smtClean="0">
                <a:solidFill>
                  <a:schemeClr val="tx1"/>
                </a:solidFill>
              </a:rPr>
              <a:t>There </a:t>
            </a:r>
            <a:r>
              <a:rPr lang="en-US" sz="1800" dirty="0">
                <a:solidFill>
                  <a:schemeClr val="tx1"/>
                </a:solidFill>
              </a:rPr>
              <a:t>are now </a:t>
            </a:r>
            <a:r>
              <a:rPr lang="en-US" sz="1800" dirty="0" err="1">
                <a:solidFill>
                  <a:schemeClr val="tx1"/>
                </a:solidFill>
              </a:rPr>
              <a:t>alot</a:t>
            </a:r>
            <a:r>
              <a:rPr lang="en-US" sz="1800" dirty="0">
                <a:solidFill>
                  <a:schemeClr val="tx1"/>
                </a:solidFill>
              </a:rPr>
              <a:t> more internet Tour Operators therefore it is having a huge impact on high street Travel Agents because </a:t>
            </a:r>
            <a:r>
              <a:rPr lang="en-US" sz="1800" dirty="0" err="1">
                <a:solidFill>
                  <a:schemeClr val="tx1"/>
                </a:solidFill>
              </a:rPr>
              <a:t>alot</a:t>
            </a:r>
            <a:r>
              <a:rPr lang="en-US" sz="1800" dirty="0">
                <a:solidFill>
                  <a:schemeClr val="tx1"/>
                </a:solidFill>
              </a:rPr>
              <a:t> of them are having to shut down due to loss of </a:t>
            </a:r>
            <a:r>
              <a:rPr lang="en-US" sz="1800" dirty="0" smtClean="0">
                <a:solidFill>
                  <a:schemeClr val="tx1"/>
                </a:solidFill>
              </a:rPr>
              <a:t>profit.</a:t>
            </a: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5440967" y="5090460"/>
            <a:ext cx="2970761" cy="1412870"/>
          </a:xfrm>
          <a:prstGeom prst="rect">
            <a:avLst/>
          </a:prstGeom>
        </p:spPr>
      </p:pic>
    </p:spTree>
    <p:extLst>
      <p:ext uri="{BB962C8B-B14F-4D97-AF65-F5344CB8AC3E}">
        <p14:creationId xmlns:p14="http://schemas.microsoft.com/office/powerpoint/2010/main" val="247808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Introduction of High Speed Train network in Europe</a:t>
            </a:r>
            <a:endParaRPr lang="en-US" sz="4000" dirty="0"/>
          </a:p>
        </p:txBody>
      </p:sp>
      <p:sp>
        <p:nvSpPr>
          <p:cNvPr id="3" name="Content Placeholder 2"/>
          <p:cNvSpPr>
            <a:spLocks noGrp="1"/>
          </p:cNvSpPr>
          <p:nvPr>
            <p:ph sz="quarter" idx="13"/>
          </p:nvPr>
        </p:nvSpPr>
        <p:spPr>
          <a:xfrm>
            <a:off x="841248" y="1879237"/>
            <a:ext cx="3657600" cy="4491641"/>
          </a:xfrm>
        </p:spPr>
        <p:txBody>
          <a:bodyPr>
            <a:normAutofit/>
          </a:bodyPr>
          <a:lstStyle/>
          <a:p>
            <a:r>
              <a:rPr lang="en-US" sz="1800" dirty="0"/>
              <a:t>High-speed rail is developing in Europe as an increasingly popular and effective way of transport. </a:t>
            </a:r>
            <a:r>
              <a:rPr lang="en-US" sz="1800" dirty="0" smtClean="0"/>
              <a:t> It was first built in the 1980s  and since then </a:t>
            </a:r>
            <a:r>
              <a:rPr lang="en-US" sz="1800" dirty="0"/>
              <a:t>several countries have built widespread high-speed </a:t>
            </a:r>
            <a:r>
              <a:rPr lang="en-US" sz="1800" dirty="0" smtClean="0"/>
              <a:t>networks.</a:t>
            </a:r>
          </a:p>
          <a:p>
            <a:r>
              <a:rPr lang="en-US" sz="1800" dirty="0" smtClean="0"/>
              <a:t>High Speed Trains</a:t>
            </a:r>
            <a:r>
              <a:rPr lang="en-US" sz="1800" dirty="0"/>
              <a:t> transport has helped the travel and tourism industry because it is allowing people to travel to different places at a cheaper price than flight prices</a:t>
            </a:r>
            <a:r>
              <a:rPr lang="en-US" sz="1800" i="1" dirty="0"/>
              <a:t>. </a:t>
            </a:r>
            <a:endParaRPr lang="en-US" sz="1800" dirty="0"/>
          </a:p>
        </p:txBody>
      </p:sp>
      <p:sp>
        <p:nvSpPr>
          <p:cNvPr id="4" name="Content Placeholder 3"/>
          <p:cNvSpPr>
            <a:spLocks noGrp="1"/>
          </p:cNvSpPr>
          <p:nvPr>
            <p:ph sz="quarter" idx="14"/>
          </p:nvPr>
        </p:nvSpPr>
        <p:spPr/>
        <p:txBody>
          <a:bodyPr>
            <a:normAutofit/>
          </a:bodyPr>
          <a:lstStyle/>
          <a:p>
            <a:r>
              <a:rPr lang="en-US" sz="1800" dirty="0"/>
              <a:t>Currently in the UK HS2 is being proposed and this will decrease the travel time from London to Manchester to 1 1/2 </a:t>
            </a:r>
            <a:r>
              <a:rPr lang="en-US" sz="1800" dirty="0" smtClean="0"/>
              <a:t>hours.</a:t>
            </a:r>
          </a:p>
          <a:p>
            <a:r>
              <a:rPr lang="en-US" sz="1800" dirty="0" smtClean="0"/>
              <a:t>However </a:t>
            </a:r>
            <a:r>
              <a:rPr lang="en-US" sz="1800" dirty="0"/>
              <a:t>there is </a:t>
            </a:r>
            <a:r>
              <a:rPr lang="en-US" sz="1800" dirty="0" err="1"/>
              <a:t>alot</a:t>
            </a:r>
            <a:r>
              <a:rPr lang="en-US" sz="1800" dirty="0"/>
              <a:t> of opposition to building a new rail line as it will disrupt peoples </a:t>
            </a:r>
            <a:r>
              <a:rPr lang="en-US" sz="1800" dirty="0" smtClean="0"/>
              <a:t>lives</a:t>
            </a:r>
            <a:r>
              <a:rPr lang="en-US" sz="1800" i="1" dirty="0" smtClean="0"/>
              <a:t>.</a:t>
            </a:r>
            <a:endParaRPr lang="en-US" dirty="0"/>
          </a:p>
        </p:txBody>
      </p:sp>
      <p:pic>
        <p:nvPicPr>
          <p:cNvPr id="5" name="Picture 4"/>
          <p:cNvPicPr>
            <a:picLocks noChangeAspect="1"/>
          </p:cNvPicPr>
          <p:nvPr/>
        </p:nvPicPr>
        <p:blipFill>
          <a:blip r:embed="rId2"/>
          <a:stretch>
            <a:fillRect/>
          </a:stretch>
        </p:blipFill>
        <p:spPr>
          <a:xfrm>
            <a:off x="4962917" y="4775838"/>
            <a:ext cx="3116427" cy="1462932"/>
          </a:xfrm>
          <a:prstGeom prst="rect">
            <a:avLst/>
          </a:prstGeom>
        </p:spPr>
      </p:pic>
    </p:spTree>
    <p:extLst>
      <p:ext uri="{BB962C8B-B14F-4D97-AF65-F5344CB8AC3E}">
        <p14:creationId xmlns:p14="http://schemas.microsoft.com/office/powerpoint/2010/main" val="69289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of APD (Airline Passenger </a:t>
            </a:r>
            <a:r>
              <a:rPr lang="en-US" b="1" dirty="0" smtClean="0"/>
              <a:t>Duty</a:t>
            </a:r>
            <a:r>
              <a:rPr lang="en-US" b="1" dirty="0"/>
              <a:t>)</a:t>
            </a:r>
            <a:endParaRPr lang="en-US" dirty="0"/>
          </a:p>
        </p:txBody>
      </p:sp>
      <p:sp>
        <p:nvSpPr>
          <p:cNvPr id="5" name="Content Placeholder 4"/>
          <p:cNvSpPr>
            <a:spLocks noGrp="1"/>
          </p:cNvSpPr>
          <p:nvPr>
            <p:ph sz="quarter" idx="13"/>
          </p:nvPr>
        </p:nvSpPr>
        <p:spPr>
          <a:xfrm>
            <a:off x="841248" y="2057947"/>
            <a:ext cx="3017520" cy="3931372"/>
          </a:xfrm>
        </p:spPr>
        <p:txBody>
          <a:bodyPr>
            <a:normAutofit/>
          </a:bodyPr>
          <a:lstStyle/>
          <a:p>
            <a:r>
              <a:rPr lang="en-US" sz="1800" dirty="0">
                <a:solidFill>
                  <a:schemeClr val="tx1"/>
                </a:solidFill>
              </a:rPr>
              <a:t>APD was introduced in 1994. In 1996 air passenger duty was reduced on economy </a:t>
            </a:r>
            <a:r>
              <a:rPr lang="en-US" sz="1800" dirty="0" smtClean="0">
                <a:solidFill>
                  <a:schemeClr val="tx1"/>
                </a:solidFill>
              </a:rPr>
              <a:t>flights. </a:t>
            </a:r>
          </a:p>
          <a:p>
            <a:r>
              <a:rPr lang="en-US" sz="1800" dirty="0">
                <a:solidFill>
                  <a:schemeClr val="tx1"/>
                </a:solidFill>
              </a:rPr>
              <a:t>This has become a huge part </a:t>
            </a:r>
            <a:r>
              <a:rPr lang="en-US" sz="1800" dirty="0" smtClean="0">
                <a:solidFill>
                  <a:schemeClr val="tx1"/>
                </a:solidFill>
              </a:rPr>
              <a:t>of </a:t>
            </a:r>
            <a:r>
              <a:rPr lang="en-US" sz="1800" dirty="0">
                <a:solidFill>
                  <a:schemeClr val="tx1"/>
                </a:solidFill>
              </a:rPr>
              <a:t>inbound tourism </a:t>
            </a:r>
            <a:r>
              <a:rPr lang="en-US" sz="1800" dirty="0" smtClean="0">
                <a:solidFill>
                  <a:schemeClr val="tx1"/>
                </a:solidFill>
              </a:rPr>
              <a:t>in which is </a:t>
            </a:r>
            <a:r>
              <a:rPr lang="en-US" sz="1800" dirty="0">
                <a:solidFill>
                  <a:schemeClr val="tx1"/>
                </a:solidFill>
              </a:rPr>
              <a:t>growing </a:t>
            </a:r>
            <a:r>
              <a:rPr lang="en-US" sz="1800" dirty="0" smtClean="0">
                <a:solidFill>
                  <a:schemeClr val="tx1"/>
                </a:solidFill>
              </a:rPr>
              <a:t>quickly.</a:t>
            </a:r>
            <a:endParaRPr lang="en-US" dirty="0"/>
          </a:p>
        </p:txBody>
      </p:sp>
      <p:sp>
        <p:nvSpPr>
          <p:cNvPr id="6" name="Content Placeholder 5"/>
          <p:cNvSpPr>
            <a:spLocks noGrp="1"/>
          </p:cNvSpPr>
          <p:nvPr>
            <p:ph sz="quarter" idx="14"/>
          </p:nvPr>
        </p:nvSpPr>
        <p:spPr>
          <a:xfrm>
            <a:off x="5294376" y="2057947"/>
            <a:ext cx="3017520" cy="3931373"/>
          </a:xfrm>
        </p:spPr>
        <p:txBody>
          <a:bodyPr>
            <a:normAutofit/>
          </a:bodyPr>
          <a:lstStyle/>
          <a:p>
            <a:r>
              <a:rPr lang="en-US" sz="1800" dirty="0">
                <a:solidFill>
                  <a:schemeClr val="tx1"/>
                </a:solidFill>
              </a:rPr>
              <a:t>APD is for anyone travelling from a UK airport in which there are four bands based on the distance from London to your destination in which are band A- 0-200 miles, band B-2001-4000, band C-4001-6000 and band D- over 600 miles in which you have to pay different rate for to travel</a:t>
            </a:r>
            <a:r>
              <a:rPr lang="en-US" sz="1800" dirty="0" smtClean="0">
                <a:solidFill>
                  <a:schemeClr val="tx1"/>
                </a:solidFill>
              </a:rPr>
              <a:t>. </a:t>
            </a:r>
          </a:p>
          <a:p>
            <a:pPr marL="0" indent="0">
              <a:buNone/>
            </a:pPr>
            <a:endParaRPr lang="en-US" dirty="0"/>
          </a:p>
        </p:txBody>
      </p:sp>
      <p:pic>
        <p:nvPicPr>
          <p:cNvPr id="7" name="Content Placeholder 6"/>
          <p:cNvPicPr>
            <a:picLocks noChangeAspect="1"/>
          </p:cNvPicPr>
          <p:nvPr/>
        </p:nvPicPr>
        <p:blipFill>
          <a:blip r:embed="rId2"/>
          <a:srcRect t="-38475" b="-38475"/>
          <a:stretch>
            <a:fillRect/>
          </a:stretch>
        </p:blipFill>
        <p:spPr>
          <a:xfrm>
            <a:off x="982429" y="4115895"/>
            <a:ext cx="2876339" cy="2974232"/>
          </a:xfrm>
          <a:prstGeom prst="rect">
            <a:avLst/>
          </a:prstGeom>
        </p:spPr>
      </p:pic>
    </p:spTree>
    <p:extLst>
      <p:ext uri="{BB962C8B-B14F-4D97-AF65-F5344CB8AC3E}">
        <p14:creationId xmlns:p14="http://schemas.microsoft.com/office/powerpoint/2010/main" val="420775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6484</TotalTime>
  <Words>552</Words>
  <Application>Microsoft Macintosh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Sketchbook</vt:lpstr>
      <vt:lpstr>Key development from 1960s onwards that have shaped the present day travel and tourism sector. </vt:lpstr>
      <vt:lpstr>Introduction of Cruises</vt:lpstr>
      <vt:lpstr>Introduction to jet aircraft</vt:lpstr>
      <vt:lpstr>Introduction of the Euro currency</vt:lpstr>
      <vt:lpstr>Opening of Channel Tunnel</vt:lpstr>
      <vt:lpstr>Privatisation of the British Rail</vt:lpstr>
      <vt:lpstr>Introduction of Expedia</vt:lpstr>
      <vt:lpstr>Introduction of High Speed Train network in Europe</vt:lpstr>
      <vt:lpstr>Introduction of APD (Airline Passenger Duty)</vt:lpstr>
      <vt:lpstr>Merger of Thomson Holidays and First Choice</vt:lpstr>
      <vt:lpstr>Introduction of super planes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development from 1960s onwards that have shaped the present day travel and tourism sector. </dc:title>
  <dc:creator>Ryan Mortimer</dc:creator>
  <cp:lastModifiedBy>Ryan Mortimer</cp:lastModifiedBy>
  <cp:revision>12</cp:revision>
  <dcterms:created xsi:type="dcterms:W3CDTF">2015-10-21T06:43:05Z</dcterms:created>
  <dcterms:modified xsi:type="dcterms:W3CDTF">2015-10-25T18:47:14Z</dcterms:modified>
</cp:coreProperties>
</file>